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1" d="100"/>
          <a:sy n="51" d="100"/>
        </p:scale>
        <p:origin x="8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9509760" y="0"/>
            <a:ext cx="2679192" cy="6858000"/>
          </a:xfrm>
          <a:prstGeom prst="parallelogram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9006840" y="0"/>
            <a:ext cx="777240" cy="6858000"/>
          </a:xfrm>
          <a:prstGeom prst="parallelogram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960120"/>
            <a:ext cx="722376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Arial"/>
              </a:rPr>
              <a:t>RÉUNION COMPÉTITEURS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600200"/>
            <a:ext cx="62179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D800"/>
                </a:solidFill>
                <a:latin typeface="Arial"/>
              </a:rPr>
              <a:t>TVK • Saison 2026–2027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487168"/>
            <a:ext cx="612648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Arial"/>
              </a:rPr>
              <a:t>Comprendre le parcours, se préparer,</a:t>
            </a:r>
            <a:br/>
            <a:r>
              <a:rPr sz="2400" b="0">
                <a:solidFill>
                  <a:srgbClr val="FFFFFF"/>
                </a:solidFill>
                <a:latin typeface="Arial"/>
              </a:rPr>
              <a:t>venir en compétition sereinement.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4160520"/>
            <a:ext cx="1600200" cy="438912"/>
          </a:xfrm>
          <a:prstGeom prst="round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4178807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KATA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23160" y="4160520"/>
            <a:ext cx="1600200" cy="438912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423160" y="4178807"/>
            <a:ext cx="16002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KUMITÉ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87952" y="4160520"/>
            <a:ext cx="201168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87952" y="4178807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30–45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4983480"/>
            <a:ext cx="621792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Support volontairement court et modifiable</a:t>
            </a:r>
          </a:p>
        </p:txBody>
      </p:sp>
      <p:pic>
        <p:nvPicPr>
          <p:cNvPr id="14" name="Picture 13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368" y="3401568"/>
            <a:ext cx="2697480" cy="2697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La réunion en 7 questions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40080" y="996696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996696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960120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C’est quoi un compétiteur TVK ?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2112264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112264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7007" y="2075688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Comment le devient-on ?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3227832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227832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7" y="3191256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Quels entraînements et quel engagement ?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4343400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4343400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7007" y="4306824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Quel équipement faut-il ?</a:t>
            </a:r>
          </a:p>
        </p:txBody>
      </p:sp>
      <p:sp>
        <p:nvSpPr>
          <p:cNvPr id="19" name="Oval 18"/>
          <p:cNvSpPr/>
          <p:nvPr/>
        </p:nvSpPr>
        <p:spPr>
          <a:xfrm>
            <a:off x="6172200" y="996696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72200" y="996696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39128" y="960120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Quels documents administratifs ?</a:t>
            </a:r>
          </a:p>
        </p:txBody>
      </p:sp>
      <p:sp>
        <p:nvSpPr>
          <p:cNvPr id="22" name="Oval 21"/>
          <p:cNvSpPr/>
          <p:nvPr/>
        </p:nvSpPr>
        <p:spPr>
          <a:xfrm>
            <a:off x="6172200" y="2112264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72200" y="2112264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9128" y="2075688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Quel parcours Var → PACA → national ?</a:t>
            </a:r>
          </a:p>
        </p:txBody>
      </p:sp>
      <p:sp>
        <p:nvSpPr>
          <p:cNvPr id="25" name="Oval 24"/>
          <p:cNvSpPr/>
          <p:nvPr/>
        </p:nvSpPr>
        <p:spPr>
          <a:xfrm>
            <a:off x="6172200" y="3227832"/>
            <a:ext cx="384048" cy="38404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72200" y="3227832"/>
            <a:ext cx="38404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39128" y="3191256"/>
            <a:ext cx="4754880" cy="7680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Comment se déroule une compétition 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Être compétiteur TVK : un choix + un engagement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1480" y="914400"/>
            <a:ext cx="3703320" cy="45262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1480" y="914400"/>
            <a:ext cx="73152" cy="452628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106070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1. Se préparer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1572768"/>
            <a:ext cx="3392424" cy="3739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Être régulier aux cours.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Travailler kata et/ou kumité.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Accepter la répétition, l’effort et la progression.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2816" y="914400"/>
            <a:ext cx="3703320" cy="45262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42816" y="914400"/>
            <a:ext cx="73152" cy="452628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07407" y="106070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2. Représenter le club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7" y="1572768"/>
            <a:ext cx="3392424" cy="3739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Respecter partenaires, arbitres, adversaires et coachs.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Avoir une attitude correcte avant, pendant et après le match.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914400"/>
            <a:ext cx="3703320" cy="45262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914400"/>
            <a:ext cx="73152" cy="452628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38744" y="106070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3. Apprendre à gagner… et perdre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4" y="1993392"/>
            <a:ext cx="3392424" cy="33192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 err="1">
                <a:solidFill>
                  <a:srgbClr val="172936"/>
                </a:solidFill>
                <a:latin typeface="Arial"/>
              </a:rPr>
              <a:t>L’objectif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est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performer,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mais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chaque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compétition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apporte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l’expérience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</a:t>
            </a:r>
            <a:br>
              <a:rPr dirty="0"/>
            </a:br>
            <a:r>
              <a:rPr sz="2200" b="0" dirty="0">
                <a:solidFill>
                  <a:srgbClr val="172936"/>
                </a:solidFill>
                <a:latin typeface="Arial"/>
              </a:rPr>
              <a:t>Le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résultat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ne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résume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pas la progression.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669280"/>
            <a:ext cx="1088136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Le compétiteur écoute le coach ; les parents soutiennent et encouragent.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Comment devient-on compétiteur ?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216152" y="1097280"/>
            <a:ext cx="566928" cy="566928"/>
          </a:xfrm>
          <a:prstGeom prst="ellipse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16152" y="1143000"/>
            <a:ext cx="5669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1920240"/>
            <a:ext cx="21488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Base club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2578608"/>
            <a:ext cx="2148840" cy="1554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Assiduité, comportement, bases techniques.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828800" y="1380744"/>
            <a:ext cx="1069848" cy="0"/>
          </a:xfrm>
          <a:prstGeom prst="line">
            <a:avLst/>
          </a:prstGeom>
          <a:ln w="25400">
            <a:solidFill>
              <a:srgbClr val="168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3520440" y="1097280"/>
            <a:ext cx="566928" cy="566928"/>
          </a:xfrm>
          <a:prstGeom prst="ellipse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20440" y="1143000"/>
            <a:ext cx="5669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0360" y="1920240"/>
            <a:ext cx="21488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Repérage / envie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0360" y="2578608"/>
            <a:ext cx="2148840" cy="1554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Échange avec l’enseignant et le jeune.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133088" y="1380744"/>
            <a:ext cx="1069848" cy="0"/>
          </a:xfrm>
          <a:prstGeom prst="line">
            <a:avLst/>
          </a:prstGeom>
          <a:ln w="25400">
            <a:solidFill>
              <a:srgbClr val="168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5824728" y="1097280"/>
            <a:ext cx="566928" cy="566928"/>
          </a:xfrm>
          <a:prstGeom prst="ellipse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824728" y="1143000"/>
            <a:ext cx="5669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84648" y="1920240"/>
            <a:ext cx="21488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Entraînement spécifique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4648" y="2578608"/>
            <a:ext cx="2148840" cy="1554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Kata et/ou kumité, règles, matériel.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437376" y="1380744"/>
            <a:ext cx="1069848" cy="0"/>
          </a:xfrm>
          <a:prstGeom prst="line">
            <a:avLst/>
          </a:prstGeom>
          <a:ln w="25400">
            <a:solidFill>
              <a:srgbClr val="168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129016" y="1097280"/>
            <a:ext cx="566928" cy="566928"/>
          </a:xfrm>
          <a:prstGeom prst="ellipse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29016" y="1143000"/>
            <a:ext cx="5669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88936" y="1920240"/>
            <a:ext cx="21488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Première compétition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88936" y="2578608"/>
            <a:ext cx="2148840" cy="1554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Open, coupe ou championnat adapté.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741664" y="1380744"/>
            <a:ext cx="1069848" cy="0"/>
          </a:xfrm>
          <a:prstGeom prst="line">
            <a:avLst/>
          </a:prstGeom>
          <a:ln w="25400">
            <a:solidFill>
              <a:srgbClr val="168F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10433304" y="1097280"/>
            <a:ext cx="566928" cy="566928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33304" y="1143000"/>
            <a:ext cx="5669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3224" y="1920240"/>
            <a:ext cx="21488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Bilan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3224" y="2578608"/>
            <a:ext cx="2148840" cy="1554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Retour coach + axes de travail + prochaine échéance.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0120" y="4709160"/>
            <a:ext cx="10241280" cy="123444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60120" y="4709160"/>
            <a:ext cx="73152" cy="123444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124712" y="4855464"/>
            <a:ext cx="99303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72936"/>
                </a:solidFill>
                <a:latin typeface="Arial"/>
              </a:rPr>
              <a:t>Point important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4712" y="5230143"/>
            <a:ext cx="9930384" cy="4480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On ne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devient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pas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compétiteur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seulement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en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s’inscrivant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à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une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compétition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: la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régularité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et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l’attitude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au club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comptent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autant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que le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niveau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Les entraînements : ce qui est attendu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1480" y="1005840"/>
            <a:ext cx="3703320" cy="443484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1480" y="1005840"/>
            <a:ext cx="73152" cy="443484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115214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Cours habituels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1664208"/>
            <a:ext cx="3392424" cy="3648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Ils restent la base :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technique, kihon, kata, combat, grades et culture du karaté.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2816" y="1005840"/>
            <a:ext cx="3703320" cy="443484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42816" y="1005840"/>
            <a:ext cx="73152" cy="44348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07407" y="115214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Cours spécifiques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7" y="1664208"/>
            <a:ext cx="3392424" cy="3648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Séances kata / kumité et entraînements complémentaires selon le calendrier du club et de l’entente sportive.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005840"/>
            <a:ext cx="3703320" cy="443484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1005840"/>
            <a:ext cx="73152" cy="443484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38744" y="115214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Avant une échéance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4" y="1664208"/>
            <a:ext cx="3392424" cy="3648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Présence renforcée, travail ciblé, contrôle du poids si nécessaire, matériel complet et règles connues.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8680" y="5715000"/>
            <a:ext cx="2834640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573328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ASSIDUITÉ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81728" y="5715000"/>
            <a:ext cx="2834640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81728" y="573328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PONCTUALITÉ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485632" y="5715000"/>
            <a:ext cx="2834640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85632" y="573328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ÉCOUTE DU COACH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Arial"/>
              </a:rPr>
              <a:t>Équipement : venir prêt, en entraînement comme en compétition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5440680" cy="45262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2920" y="960120"/>
            <a:ext cx="73152" cy="452628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" y="1106424"/>
            <a:ext cx="51297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POUSSINS → MINIMES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618488"/>
            <a:ext cx="5129784" cy="3739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Karaté-gi blanc conforme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Casque + plastron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Gants rouge + bleu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Protège-pieds rouge + bleu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Protège-tibias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Protège-dents* + coquille garçon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*Dispense possible avec casque à bulle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960120"/>
            <a:ext cx="5440680" cy="45262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45352" y="960120"/>
            <a:ext cx="73152" cy="452628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9944" y="1106424"/>
            <a:ext cx="51297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CADETS → VÉTÉRANS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618488"/>
            <a:ext cx="5129784" cy="3739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Karaté-gi blanc conforme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Ceintures AKA rouge + AO bleue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Gants rouge + bleu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Protège-pieds rouge + bleu + tibias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Protège-dents + coquille homme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Protège-poitrine obligatoire combattantes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Body Protector autorisé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650992"/>
            <a:ext cx="10927080" cy="841248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0080" y="5650992"/>
            <a:ext cx="73152" cy="841248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" y="5574840"/>
            <a:ext cx="106161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172936"/>
                </a:solidFill>
                <a:latin typeface="Arial"/>
              </a:rPr>
              <a:t>À </a:t>
            </a:r>
            <a:r>
              <a:rPr sz="2200" b="1" dirty="0" err="1">
                <a:solidFill>
                  <a:srgbClr val="172936"/>
                </a:solidFill>
                <a:latin typeface="Arial"/>
              </a:rPr>
              <a:t>retenir</a:t>
            </a:r>
            <a:endParaRPr sz="2200" b="1" dirty="0">
              <a:solidFill>
                <a:srgbClr val="172936"/>
              </a:solidFill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18874" y="5807186"/>
            <a:ext cx="10616184" cy="548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En national, les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protège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-tibias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doivent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être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la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même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couleur que les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gants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endParaRPr lang="fr-FR" sz="2200" b="0" dirty="0">
              <a:solidFill>
                <a:srgbClr val="172936"/>
              </a:solidFill>
              <a:latin typeface="Arial"/>
            </a:endParaRP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et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protège-pieds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Toujours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vérifier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le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programme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officiel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l’épreuve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Administratif : la check-list avant le départ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868680"/>
            <a:ext cx="457200" cy="45720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886968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868680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Licence FFK à jour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80" y="868680"/>
            <a:ext cx="708660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Le club doit pouvoir engager le compétiteur.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1810512"/>
            <a:ext cx="457200" cy="45720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4360" y="1828800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1810512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Passeport sportif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80" y="1810512"/>
            <a:ext cx="708660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À présenter lorsqu’il est demandé sur l’épreuve.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752344"/>
            <a:ext cx="457200" cy="45720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4360" y="2770632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2752344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Pièce d’identité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80" y="2752344"/>
            <a:ext cx="708660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À prévoir à partir de la catégorie Minimes.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694176"/>
            <a:ext cx="457200" cy="45720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3712463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3694176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Inscription validée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97680" y="3694176"/>
            <a:ext cx="708660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Vérifier catégorie, poids, kata/combat et convocation.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4636008"/>
            <a:ext cx="457200" cy="45720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4654296"/>
            <a:ext cx="457200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4440" y="4636008"/>
            <a:ext cx="288036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Présence / contrôle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7680" y="4636008"/>
            <a:ext cx="708660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Arriver à l’heure et passer au contrôle prévu.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" y="5650992"/>
            <a:ext cx="10835640" cy="82296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94360" y="5650992"/>
            <a:ext cx="73152" cy="82296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58952" y="5623560"/>
            <a:ext cx="1052474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72936"/>
                </a:solidFill>
                <a:latin typeface="Arial"/>
              </a:rPr>
              <a:t>Réflexe parent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6696" y="6053328"/>
            <a:ext cx="10524744" cy="365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La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veille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: documents + tenue + protections +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heure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et lieu de convocation.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Du Var au national : le parcours dépend de l’âge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868680"/>
            <a:ext cx="10881360" cy="658368"/>
          </a:xfrm>
          <a:prstGeom prst="roundRect">
            <a:avLst/>
          </a:prstGeom>
          <a:solidFill>
            <a:srgbClr val="F4F7F9"/>
          </a:solidFill>
          <a:ln w="1270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941832"/>
            <a:ext cx="283464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Poussins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941832"/>
            <a:ext cx="731520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Pas de circuit qualificatif national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709928"/>
            <a:ext cx="108813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1783080"/>
            <a:ext cx="283464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Pupilles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783080"/>
            <a:ext cx="731520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Var → tous → PACA (finalité)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551176"/>
            <a:ext cx="10881360" cy="658368"/>
          </a:xfrm>
          <a:prstGeom prst="roundRect">
            <a:avLst/>
          </a:prstGeom>
          <a:solidFill>
            <a:srgbClr val="F4F7F9"/>
          </a:solidFill>
          <a:ln w="1270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2624328"/>
            <a:ext cx="283464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Benjamins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624328"/>
            <a:ext cx="731520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Var → tous → PACA → Coupe de France Zone Sud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92424"/>
            <a:ext cx="108813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465576"/>
            <a:ext cx="283464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Minimes / Cadets / Juniors / Seniors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3465576"/>
            <a:ext cx="731520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Var → 6 premiers → PACA → 10 premiers → France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33672"/>
            <a:ext cx="10881360" cy="658368"/>
          </a:xfrm>
          <a:prstGeom prst="roundRect">
            <a:avLst/>
          </a:prstGeom>
          <a:solidFill>
            <a:srgbClr val="F4F7F9"/>
          </a:solidFill>
          <a:ln w="1270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4306824"/>
            <a:ext cx="283464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Vétérans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4760" y="4306824"/>
            <a:ext cx="7315200" cy="51206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Championnat de France ouvert sans phase qualificative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413248"/>
            <a:ext cx="10881360" cy="105156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5413248"/>
            <a:ext cx="73152" cy="105156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2104" y="5372100"/>
            <a:ext cx="1057046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172936"/>
                </a:solidFill>
                <a:latin typeface="Arial"/>
              </a:rPr>
              <a:t>Attention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" y="5756148"/>
            <a:ext cx="10570464" cy="2651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Les quotas et circuits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sont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ceux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la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synthèse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TVK 2026–2027 ; le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programme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officiel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chaque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épreuve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reste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la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référence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Les 3 calendriers à suivre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20040" y="914400"/>
            <a:ext cx="3730752" cy="50749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20040" y="914400"/>
            <a:ext cx="73152" cy="507492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4632" y="1060704"/>
            <a:ext cx="341985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VAR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" y="1572768"/>
            <a:ext cx="3419856" cy="42885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Les premières échéances : coupes et championnats départementaux.</a:t>
            </a:r>
            <a:br/>
            <a:br/>
            <a:r>
              <a:rPr sz="2200" b="0">
                <a:solidFill>
                  <a:srgbClr val="172936"/>
                </a:solidFill>
                <a:latin typeface="Arial"/>
              </a:rPr>
              <a:t>Exemples :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10–11 oct. : kumité à Brignoles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25 oct. : pupilles/benjamins kumité à Cavalaire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1er nov. : kata au Luc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33672" y="914400"/>
            <a:ext cx="3730752" cy="50749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33672" y="914400"/>
            <a:ext cx="73152" cy="50749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98264" y="1060704"/>
            <a:ext cx="341985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PACA / RÉGION SUD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8264" y="1572768"/>
            <a:ext cx="3419856" cy="42885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Entraînements régionaux, championnats et étapes régionales.</a:t>
            </a:r>
            <a:br/>
            <a:br/>
            <a:r>
              <a:rPr sz="2200" b="0">
                <a:solidFill>
                  <a:srgbClr val="172936"/>
                </a:solidFill>
                <a:latin typeface="Arial"/>
              </a:rPr>
              <a:t>Exemples :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25 oct. : entraînement kata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7 nov. : entraînement kumité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14–15 nov. : équipes juniors / seniors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47304" y="914400"/>
            <a:ext cx="3730752" cy="50749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47304" y="914400"/>
            <a:ext cx="73152" cy="507492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11896" y="1060704"/>
            <a:ext cx="341985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FFK / NATIONAL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1896" y="1572768"/>
            <a:ext cx="3419856" cy="42885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Compétitions nationales et grandes échéances.</a:t>
            </a:r>
            <a:br/>
            <a:br/>
            <a:r>
              <a:rPr sz="2200" b="0">
                <a:solidFill>
                  <a:srgbClr val="172936"/>
                </a:solidFill>
                <a:latin typeface="Arial"/>
              </a:rPr>
              <a:t>Exemples :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5 déc. : France kata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19 déc. : France combat cadets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janv. : France juniors / seniors / minimes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144768"/>
            <a:ext cx="10652760" cy="4023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Le calendrier évolue : toujours vérifier la convocation et les informations transmises par le club.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Le jour J : comment se déroule une compétition ?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594360" y="9601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987552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9418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Arrivée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14356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En avance sur l’heure club</a:t>
            </a:r>
          </a:p>
        </p:txBody>
      </p:sp>
      <p:sp>
        <p:nvSpPr>
          <p:cNvPr id="11" name="Oval 10"/>
          <p:cNvSpPr/>
          <p:nvPr/>
        </p:nvSpPr>
        <p:spPr>
          <a:xfrm>
            <a:off x="4389120" y="9601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9120" y="987552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47488" y="9418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Contrôle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47488" y="14356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Présence, documents, pesée si prévue</a:t>
            </a:r>
          </a:p>
        </p:txBody>
      </p:sp>
      <p:sp>
        <p:nvSpPr>
          <p:cNvPr id="15" name="Oval 14"/>
          <p:cNvSpPr/>
          <p:nvPr/>
        </p:nvSpPr>
        <p:spPr>
          <a:xfrm>
            <a:off x="8183880" y="9601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83880" y="987552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42248" y="9418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Échauffement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42248" y="14356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Avec le groupe / coach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0175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3044951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2728" y="29992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Appel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2728" y="34930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Tatami + tableau + couleur</a:t>
            </a:r>
          </a:p>
        </p:txBody>
      </p:sp>
      <p:sp>
        <p:nvSpPr>
          <p:cNvPr id="23" name="Oval 22"/>
          <p:cNvSpPr/>
          <p:nvPr/>
        </p:nvSpPr>
        <p:spPr>
          <a:xfrm>
            <a:off x="4389120" y="30175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389120" y="3044951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47488" y="29992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Match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47488" y="34930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Kata ou kumité</a:t>
            </a:r>
          </a:p>
        </p:txBody>
      </p:sp>
      <p:sp>
        <p:nvSpPr>
          <p:cNvPr id="27" name="Oval 26"/>
          <p:cNvSpPr/>
          <p:nvPr/>
        </p:nvSpPr>
        <p:spPr>
          <a:xfrm>
            <a:off x="8183880" y="3017520"/>
            <a:ext cx="502920" cy="50292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83880" y="3044951"/>
            <a:ext cx="502920" cy="4480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2248" y="2999232"/>
            <a:ext cx="2651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C3852"/>
                </a:solidFill>
                <a:latin typeface="Arial"/>
              </a:rPr>
              <a:t>Après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42248" y="3493008"/>
            <a:ext cx="2743200" cy="11430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Retour coach, récupération, suite du tableau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09600" y="5257800"/>
            <a:ext cx="10972800" cy="114300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94360" y="5257800"/>
            <a:ext cx="73152" cy="114300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94004" y="5294376"/>
            <a:ext cx="1066190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172936"/>
                </a:solidFill>
                <a:latin typeface="Arial"/>
              </a:rPr>
              <a:t>Parents / </a:t>
            </a:r>
            <a:r>
              <a:rPr sz="2200" b="1" dirty="0" err="1">
                <a:solidFill>
                  <a:srgbClr val="172936"/>
                </a:solidFill>
                <a:latin typeface="Arial"/>
              </a:rPr>
              <a:t>accompagnateurs</a:t>
            </a:r>
            <a:endParaRPr sz="2200" b="1" dirty="0">
              <a:solidFill>
                <a:srgbClr val="172936"/>
              </a:solidFill>
              <a:latin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8952" y="5719572"/>
            <a:ext cx="10661904" cy="3566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Encourager,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rassurer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et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laisser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le coach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gérer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l’athlète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et la relation avec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l’arbitrage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 Une attitude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correcte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protège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le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compétiteur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et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l’image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du club.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AKA / AO : qui est rouge ? qui est bleu ?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1051560"/>
            <a:ext cx="5285232" cy="4069080"/>
          </a:xfrm>
          <a:prstGeom prst="roundRect">
            <a:avLst/>
          </a:prstGeom>
          <a:solidFill>
            <a:srgbClr val="FFF1F2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051560"/>
            <a:ext cx="73152" cy="4069080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1197863"/>
            <a:ext cx="497433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2936"/>
                </a:solidFill>
                <a:latin typeface="Arial"/>
              </a:rPr>
              <a:t>AKA = ROUGE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1709928"/>
            <a:ext cx="4974336" cy="32826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Ceinture rouge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+ protections rouges quand la couleur est imposée.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051560"/>
            <a:ext cx="5285232" cy="4069080"/>
          </a:xfrm>
          <a:prstGeom prst="roundRect">
            <a:avLst/>
          </a:prstGeom>
          <a:solidFill>
            <a:srgbClr val="EEF7FD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09360" y="1051560"/>
            <a:ext cx="73152" cy="406908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73952" y="1197863"/>
            <a:ext cx="497433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2936"/>
                </a:solidFill>
                <a:latin typeface="Arial"/>
              </a:rPr>
              <a:t>AO = BLEU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2" y="1709928"/>
            <a:ext cx="4974336" cy="32826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Ceinture bleue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+ protections bleues quand la couleur est imposée.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5349240"/>
            <a:ext cx="11000232" cy="1078992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94360" y="5349240"/>
            <a:ext cx="73152" cy="1078992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6384" y="5340095"/>
            <a:ext cx="10689336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72936"/>
                </a:solidFill>
                <a:latin typeface="Arial"/>
              </a:rPr>
              <a:t>À l’appel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" y="5802991"/>
            <a:ext cx="10689336" cy="292607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Le tableau / l’organisation attribue la position AKA ou AO pour le match. Le compétiteur doit donc avoir les deux couleurs prêtes.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Arial"/>
              </a:rPr>
              <a:t>Tableau à élimination directe : comprendre en 30 secondes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749808"/>
            <a:ext cx="1115568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62717B"/>
                </a:solidFill>
                <a:latin typeface="Arial"/>
              </a:rPr>
              <a:t>Exemple simple à 8 compétiteurs — une défaite sort du tableau principal.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53312"/>
            <a:ext cx="1508760" cy="384048"/>
          </a:xfrm>
          <a:prstGeom prst="round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1362456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AKA • 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892807"/>
            <a:ext cx="1508760" cy="384048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1901951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AO • 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432304"/>
            <a:ext cx="1508760" cy="384048"/>
          </a:xfrm>
          <a:prstGeom prst="round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2441448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AKA • 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971800"/>
            <a:ext cx="1508760" cy="384048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2920" y="2980944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AO • 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511296"/>
            <a:ext cx="1508760" cy="384048"/>
          </a:xfrm>
          <a:prstGeom prst="round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3520439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AKA • 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050791"/>
            <a:ext cx="1508760" cy="384048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02920" y="4059935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AO • F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590288"/>
            <a:ext cx="1508760" cy="384048"/>
          </a:xfrm>
          <a:prstGeom prst="round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2920" y="4599431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AKA • 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5129783"/>
            <a:ext cx="1508760" cy="384048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02920" y="5138927"/>
            <a:ext cx="1508760" cy="3566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AO • 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71800" y="1627632"/>
            <a:ext cx="1874519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971800" y="1645920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VAINQUEUR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011680" y="1517904"/>
            <a:ext cx="960120" cy="329184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2011680" y="1847088"/>
            <a:ext cx="960120" cy="21031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971800" y="2706624"/>
            <a:ext cx="1874519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971800" y="2724912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VAINQUEUR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011680" y="2596896"/>
            <a:ext cx="960120" cy="329184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011680" y="2926080"/>
            <a:ext cx="960120" cy="210311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971800" y="3785615"/>
            <a:ext cx="1874519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971800" y="3803903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VAINQUEUR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2011680" y="3675887"/>
            <a:ext cx="960120" cy="329185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011680" y="4005072"/>
            <a:ext cx="960120" cy="210311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2971800" y="4864608"/>
            <a:ext cx="1874519" cy="438912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971800" y="4882896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VAINQUEUR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011680" y="4754880"/>
            <a:ext cx="960120" cy="329184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2011680" y="5084064"/>
            <a:ext cx="960120" cy="21031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5715000" y="2157984"/>
            <a:ext cx="1874519" cy="438912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715000" y="2176272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FINALISTE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715000" y="4315968"/>
            <a:ext cx="1874519" cy="438912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715000" y="4334255"/>
            <a:ext cx="1874519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FINALISTE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887968" y="3236976"/>
            <a:ext cx="2011680" cy="43891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887968" y="3255264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VAINQUEUR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4846320" y="1847088"/>
            <a:ext cx="868680" cy="53035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846320" y="2377440"/>
            <a:ext cx="868680" cy="548640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846320" y="4005072"/>
            <a:ext cx="868680" cy="53035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846320" y="4535424"/>
            <a:ext cx="868680" cy="548640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589520" y="2377440"/>
            <a:ext cx="1298448" cy="107899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7589520" y="3456432"/>
            <a:ext cx="1298448" cy="1078992"/>
          </a:xfrm>
          <a:prstGeom prst="line">
            <a:avLst/>
          </a:prstGeom>
          <a:ln w="19050">
            <a:solidFill>
              <a:srgbClr val="6271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458200" y="4041648"/>
            <a:ext cx="2971800" cy="10972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62717B"/>
                </a:solidFill>
                <a:latin typeface="Arial"/>
              </a:rPr>
              <a:t>Selon l’épreuve,</a:t>
            </a:r>
            <a:br/>
            <a:r>
              <a:rPr sz="2200" b="0">
                <a:solidFill>
                  <a:srgbClr val="62717B"/>
                </a:solidFill>
                <a:latin typeface="Arial"/>
              </a:rPr>
              <a:t>un repêchage peut exister.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Arial"/>
              </a:rPr>
              <a:t>Kata / Kumité : ce que les parents doivent regarder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960120"/>
            <a:ext cx="5349240" cy="5230368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960120"/>
            <a:ext cx="73152" cy="5230368"/>
          </a:xfrm>
          <a:prstGeom prst="rect">
            <a:avLst/>
          </a:prstGeom>
          <a:solidFill>
            <a:srgbClr val="E337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1106424"/>
            <a:ext cx="503834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2936"/>
                </a:solidFill>
                <a:latin typeface="Arial"/>
              </a:rPr>
              <a:t>KATA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1618488"/>
            <a:ext cx="5038344" cy="4443983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• Catégorie par âge et sexe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Ceinture AKA / AO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Présentation d’un kata conforme à l’épreuve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Décision selon les critères d’arbitrage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À partir de certaines catégories : variation des katas sur les premiers tours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960120"/>
            <a:ext cx="5349240" cy="5230368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45352" y="960120"/>
            <a:ext cx="73152" cy="5230368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9944" y="1106424"/>
            <a:ext cx="503834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2936"/>
                </a:solidFill>
                <a:latin typeface="Arial"/>
              </a:rPr>
              <a:t>KUMITÉ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618488"/>
            <a:ext cx="5038344" cy="4443983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• Catégorie par âge, sexe et poids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Protections réglementaires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Durée selon la catégorie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Points, pénalités et gestion du match</a:t>
            </a:r>
            <a:br/>
            <a:r>
              <a:rPr sz="2200" b="0">
                <a:solidFill>
                  <a:srgbClr val="172936"/>
                </a:solidFill>
                <a:latin typeface="Arial"/>
              </a:rPr>
              <a:t>• Écouter le coach et rester concentré jusqu’à la fin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6309360"/>
            <a:ext cx="105613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Objectif : comprendre l’essentiel sans transformer les parents en arbitres.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92708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LES 6 RÉFLEXES À RETENIR</a:t>
            </a:r>
          </a:p>
        </p:txBody>
      </p:sp>
      <p:sp>
        <p:nvSpPr>
          <p:cNvPr id="3" name="Oval 2"/>
          <p:cNvSpPr/>
          <p:nvPr/>
        </p:nvSpPr>
        <p:spPr>
          <a:xfrm>
            <a:off x="822960" y="141732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42646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37160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Être assidu aux entraînements</a:t>
            </a:r>
          </a:p>
        </p:txBody>
      </p:sp>
      <p:sp>
        <p:nvSpPr>
          <p:cNvPr id="6" name="Oval 5"/>
          <p:cNvSpPr/>
          <p:nvPr/>
        </p:nvSpPr>
        <p:spPr>
          <a:xfrm>
            <a:off x="6355080" y="141732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5080" y="142646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137160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Connaître sa catégorie et son échéance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283464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84378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8892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Préparer les deux couleurs AKA / AO</a:t>
            </a:r>
          </a:p>
        </p:txBody>
      </p:sp>
      <p:sp>
        <p:nvSpPr>
          <p:cNvPr id="12" name="Oval 11"/>
          <p:cNvSpPr/>
          <p:nvPr/>
        </p:nvSpPr>
        <p:spPr>
          <a:xfrm>
            <a:off x="6355080" y="283464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55080" y="284378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278892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Avoir documents + équipement complet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25196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426110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420624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Arriver en avance et écouter le coach</a:t>
            </a:r>
          </a:p>
        </p:txBody>
      </p:sp>
      <p:sp>
        <p:nvSpPr>
          <p:cNvPr id="18" name="Oval 17"/>
          <p:cNvSpPr/>
          <p:nvPr/>
        </p:nvSpPr>
        <p:spPr>
          <a:xfrm>
            <a:off x="6355080" y="4251960"/>
            <a:ext cx="411480" cy="411480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55080" y="4261104"/>
            <a:ext cx="4114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4206240"/>
            <a:ext cx="466344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Soutenir le jeune, victoire comme défaite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989320"/>
            <a:ext cx="1014984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D800"/>
                </a:solidFill>
                <a:latin typeface="Arial"/>
              </a:rPr>
              <a:t>Questions • calendrier • inscriptions • matériel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L’entente sportive TVK – Samouraï 83 Toulon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786384"/>
            <a:ext cx="10972800" cy="6858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C3852"/>
                </a:solidFill>
                <a:latin typeface="Arial"/>
              </a:rPr>
              <a:t>Deux clubs indépendants • des équipes communes en compétition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371600"/>
            <a:ext cx="10241280" cy="7132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Objectif : permettre aux deux clubs de travailler ensemble, principalement pour les compétitions par équipes, dans un esprit de respect, de confiance et d’entraide.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2331720"/>
            <a:ext cx="3703320" cy="32461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11480" y="2331720"/>
            <a:ext cx="73152" cy="32461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76072" y="247802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ÉQUIPES COMMUNES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072" y="2990087"/>
            <a:ext cx="3392424" cy="2459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L’entente permet de constituer et d’engager des équipes communes. La sélection se fait en concertation entre les responsables sportifs, dans l’intérêt de l’équipe.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2816" y="2331720"/>
            <a:ext cx="3703320" cy="32461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242816" y="2331720"/>
            <a:ext cx="73152" cy="324612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07407" y="2433727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dirty="0">
                <a:solidFill>
                  <a:srgbClr val="172936"/>
                </a:solidFill>
                <a:latin typeface="Arial"/>
              </a:rPr>
              <a:t>LIBERTÉ &amp; PRÉPARATION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215539"/>
            <a:ext cx="3392424" cy="2459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72936"/>
                </a:solidFill>
                <a:latin typeface="Arial"/>
              </a:rPr>
              <a:t>Les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pratiquants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peuvent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compléter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leur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préparation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dans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l’un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ou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l’autre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club,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en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kata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comme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en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combat.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Chaque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club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reste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responsable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de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ses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propres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172936"/>
                </a:solidFill>
                <a:latin typeface="Arial"/>
              </a:rPr>
              <a:t>compétiteurs</a:t>
            </a:r>
            <a:r>
              <a:rPr sz="2200" b="0" dirty="0">
                <a:solidFill>
                  <a:srgbClr val="172936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331720"/>
            <a:ext cx="3703320" cy="32461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74152" y="2331720"/>
            <a:ext cx="73152" cy="32461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38744" y="2478024"/>
            <a:ext cx="339242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CHACUN SON RÔLE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8744" y="2990087"/>
            <a:ext cx="3392424" cy="2459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Chaque club gère ses informations, inscriptions, déplacements, encadrement, matériel et frais. Les coachs peuvent s’entraider ponctuellement.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675275"/>
            <a:ext cx="10835640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>
                <a:solidFill>
                  <a:srgbClr val="0C3852"/>
                </a:solidFill>
                <a:latin typeface="Arial"/>
              </a:rPr>
              <a:t>RESPECT  •  LIBERTÉ  •  ENTRAIDE  •  ÉQUITÉ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0560" y="5992317"/>
            <a:ext cx="1083564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 err="1">
                <a:solidFill>
                  <a:srgbClr val="62717B"/>
                </a:solidFill>
                <a:latin typeface="Arial"/>
              </a:rPr>
              <a:t>L’entente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sportive ne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fusionne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pas les associations :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elle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sert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avant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tout le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projet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sportif des </a:t>
            </a:r>
            <a:r>
              <a:rPr sz="2200" b="0" dirty="0" err="1">
                <a:solidFill>
                  <a:srgbClr val="62717B"/>
                </a:solidFill>
                <a:latin typeface="Arial"/>
              </a:rPr>
              <a:t>compétiteurs</a:t>
            </a:r>
            <a:r>
              <a:rPr sz="2200" b="0" dirty="0">
                <a:solidFill>
                  <a:srgbClr val="62717B"/>
                </a:solidFill>
                <a:latin typeface="Arial"/>
              </a:rPr>
              <a:t> et des équipes.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Entente sportive 2026–2027 : document signé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768096"/>
            <a:ext cx="466344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Formulaire d’entente sportive signé par les présidents des deux clubs</a:t>
            </a:r>
          </a:p>
        </p:txBody>
      </p:sp>
      <p:pic>
        <p:nvPicPr>
          <p:cNvPr id="8" name="Picture 7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96507" y="1816095"/>
            <a:ext cx="3826573" cy="3884177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532120" y="1188720"/>
            <a:ext cx="6080760" cy="21031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532120" y="1188720"/>
            <a:ext cx="73152" cy="21031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96712" y="1335024"/>
            <a:ext cx="576986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CE QUE CELA OFFICIALISE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96712" y="1847088"/>
            <a:ext cx="5769864" cy="1316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Une entente sportive pour la saison 2026–2027 entre Toulon Var Karaté et Samouraï 83 Toulon.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32120" y="3611880"/>
            <a:ext cx="6080760" cy="210312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532120" y="3611880"/>
            <a:ext cx="73152" cy="210312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96712" y="3758184"/>
            <a:ext cx="576986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POUR LES FAMILLES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96712" y="4270248"/>
            <a:ext cx="5769864" cy="131673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Les deux clubs restent indépendants. L’entente facilite surtout la constitution des équipes communes et leur préparation sportive.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240"/>
            <a:ext cx="12191695" cy="46085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596128"/>
            <a:ext cx="12191999" cy="786384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5760720"/>
            <a:ext cx="1074420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TVK • Samouraï 83 Toulon • Saison sportive 2026–2027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L’identité TVK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18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051560"/>
            <a:ext cx="4709160" cy="47091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65960" y="5870448"/>
            <a:ext cx="82753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TOULON VAR KARATÉ • Saison 2026–2027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Arial"/>
              </a:rPr>
              <a:t>Les coachs : accompagner aujourd’hui, transmettre pour demain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19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841248"/>
            <a:ext cx="1046988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62717B"/>
                </a:solidFill>
                <a:latin typeface="Arial"/>
              </a:rPr>
              <a:t>Équipe de coachs actuellement identifiée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344168"/>
            <a:ext cx="1920240" cy="43891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920240" y="1362456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BK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20640" y="1344168"/>
            <a:ext cx="1920240" cy="438912"/>
          </a:xfrm>
          <a:prstGeom prst="round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20640" y="1362456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Arial"/>
              </a:rPr>
              <a:t>DAVYD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344168"/>
            <a:ext cx="1920240" cy="43891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21040" y="1362456"/>
            <a:ext cx="1920240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MANOLO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2194560"/>
            <a:ext cx="5440680" cy="36118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2194560"/>
            <a:ext cx="73152" cy="361188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8952" y="2340864"/>
            <a:ext cx="51297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FORMER DE JEUNES COACHS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952" y="2852928"/>
            <a:ext cx="5129784" cy="28254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Nous souhaitons accompagner des Cadets et Juniors qui veulent apprendre à coacher les Poussins, Pupilles et Benjamins. Ils seront toujours guidés par un coach expérimenté.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3912" y="2194560"/>
            <a:ext cx="5440680" cy="36118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153912" y="2194560"/>
            <a:ext cx="73152" cy="3611880"/>
          </a:xfrm>
          <a:prstGeom prst="rect">
            <a:avLst/>
          </a:prstGeom>
          <a:solidFill>
            <a:srgbClr val="168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18504" y="2340864"/>
            <a:ext cx="512978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72936"/>
                </a:solidFill>
                <a:latin typeface="Arial"/>
              </a:rPr>
              <a:t>APPEL AUX CEINTURES NOIRES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504" y="2852928"/>
            <a:ext cx="5129784" cy="28254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72936"/>
                </a:solidFill>
                <a:latin typeface="Arial"/>
              </a:rPr>
              <a:t>L’équipe reste ouverte à toutes les ceintures noires qui souhaitent aider et s’investir dans l’encadrement. Un appel a déjà été lancé et reste ouvert.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56032" y="64008"/>
            <a:ext cx="1092708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Arial"/>
              </a:rPr>
              <a:t>Une équipe de coachs pour être présents sur davantage de tatamis</a:t>
            </a:r>
          </a:p>
        </p:txBody>
      </p:sp>
      <p:sp>
        <p:nvSpPr>
          <p:cNvPr id="4" name="Oval 3"/>
          <p:cNvSpPr/>
          <p:nvPr/>
        </p:nvSpPr>
        <p:spPr>
          <a:xfrm>
            <a:off x="11475720" y="91440"/>
            <a:ext cx="329184" cy="329184"/>
          </a:xfrm>
          <a:prstGeom prst="ellipse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75720" y="93268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C3852"/>
                </a:solidFill>
                <a:latin typeface="Arial"/>
              </a:rPr>
              <a:t>20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999" cy="4572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024128"/>
            <a:ext cx="2331720" cy="23317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383280" y="1051560"/>
            <a:ext cx="8092440" cy="3611880"/>
          </a:xfrm>
          <a:prstGeom prst="roundRect">
            <a:avLst/>
          </a:prstGeom>
          <a:solidFill>
            <a:srgbClr val="F4F7F9"/>
          </a:solidFill>
          <a:ln w="15240">
            <a:solidFill>
              <a:srgbClr val="D7DF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83280" y="1051560"/>
            <a:ext cx="73152" cy="361188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47872" y="1197863"/>
            <a:ext cx="7781544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72936"/>
                </a:solidFill>
                <a:latin typeface="Arial"/>
              </a:rPr>
              <a:t>UNE ÉQUIPE DE COACHS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1709928"/>
            <a:ext cx="7781544" cy="28254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72936"/>
                </a:solidFill>
                <a:latin typeface="Arial"/>
              </a:rPr>
              <a:t>L’objectif est de disposer de plusieurs coachs, comme dans les clubs qui fonctionnent bien en compétition, afin d’être présents sur davantage de tatamis et de transmettre progressivement.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4983480"/>
            <a:ext cx="10104120" cy="914400"/>
          </a:xfrm>
          <a:prstGeom prst="roundRect">
            <a:avLst/>
          </a:prstGeom>
          <a:solidFill>
            <a:srgbClr val="0C3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34440" y="5138928"/>
            <a:ext cx="973836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« Coacher, c’est aussi transmettre ce que l’on a appris. 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6080760"/>
            <a:ext cx="1019556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62717B"/>
                </a:solidFill>
                <a:latin typeface="Arial"/>
              </a:rPr>
              <a:t>Les jeunes coachs ne seront pas laissés seuls : apprentissage, accompagnement et prise de responsabilités progressive.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1547</Words>
  <Application>Microsoft Office PowerPoint</Application>
  <PresentationFormat>Grand écran</PresentationFormat>
  <Paragraphs>222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Utilisateur</dc:creator>
  <cp:keywords/>
  <dc:description>generated using python-pptx</dc:description>
  <cp:lastModifiedBy>boris greget</cp:lastModifiedBy>
  <cp:revision>2</cp:revision>
  <dcterms:created xsi:type="dcterms:W3CDTF">2013-01-27T09:14:16Z</dcterms:created>
  <dcterms:modified xsi:type="dcterms:W3CDTF">2026-09-29T07:13:51Z</dcterms:modified>
  <cp:category/>
</cp:coreProperties>
</file>